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4" r:id="rId9"/>
    <p:sldId id="266" r:id="rId10"/>
    <p:sldId id="265" r:id="rId11"/>
    <p:sldId id="262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5"/>
    <p:restoredTop sz="94625"/>
  </p:normalViewPr>
  <p:slideViewPr>
    <p:cSldViewPr snapToGrid="0" snapToObjects="1">
      <p:cViewPr>
        <p:scale>
          <a:sx n="101" d="100"/>
          <a:sy n="101" d="100"/>
        </p:scale>
        <p:origin x="288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20.tiff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884D37-967D-9A46-88A0-2A0DE5A54847}" type="datetimeFigureOut">
              <a:rPr lang="fr-FR" smtClean="0"/>
              <a:t>01/04/2020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BE8BA6-546E-1F41-9B43-59C5163667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4038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6AF5F2-4034-E348-BB5C-E4794CA4C2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7C84806-C89A-EA4E-A5F5-F291FFB2A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D15144-9F2D-4247-8E3B-5DF8F149A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B555-918E-0E4C-8B24-906AF1C2F82B}" type="datetime1">
              <a:rPr lang="fr-FR" smtClean="0"/>
              <a:t>01/04/2020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DE4BA2-6DBD-764A-9D61-B014BE4D6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6680D5-9F31-6046-A96F-B53B718E7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2906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69FD51-782C-6542-9658-3A4CDE5DF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7FDDE63-6C02-C540-8D29-5AE2CB5D23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227FDF3-AC67-BD45-BDE6-51952E3F0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898C2-A219-9A47-9883-783E6FB26020}" type="datetime1">
              <a:rPr lang="fr-FR" smtClean="0"/>
              <a:t>01/04/2020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D7B045-6E39-9B44-BAAC-EB0C30388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44D291-CB30-3D4C-B244-F620071D0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7650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CE4FEF4-AA1D-8F45-B7F1-B700DB147B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B9A27EE-33E8-7546-8B97-E3D0A613CC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E8C5547-ACB9-A349-817D-3FFA966BC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AFE72-0453-7640-B11F-E687B5723A79}" type="datetime1">
              <a:rPr lang="fr-FR" smtClean="0"/>
              <a:t>01/04/2020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276034-A139-6646-AABB-8888B5706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90C47E-AF3C-0A48-8B5B-35832DB26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465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6DB001-7AAA-F542-AE46-0F3DCF9A6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5A6305-9E0F-9E4A-8371-B2EAFADC5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0D1799E-6B88-F84E-832B-E9F6CAC9E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DDC8-EA3B-3045-93E8-C6BA219F755E}" type="datetime1">
              <a:rPr lang="fr-FR" smtClean="0"/>
              <a:t>01/04/2020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074AFF-D354-4443-B222-AD4183957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75E4CF-1676-704F-A69B-A95DB1122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148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89E14E-E2CA-E749-B5D8-1F124E420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163E22F-4060-5D43-999F-3C4C767FF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60D9346-BBC5-294C-807D-D99D997E8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DE63-8F38-6843-A10D-B3E998B9CE39}" type="datetime1">
              <a:rPr lang="fr-FR" smtClean="0"/>
              <a:t>01/04/2020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B6D2B23-600B-364F-9940-9F96DCF7B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BEC96A-EB4D-0649-B291-084EC54A0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7753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75EF90-EA11-6E4C-A000-238503998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D09D54-AD34-F243-BB1B-0740230BF4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8B89146-AA79-E243-BCB2-49B8FC9E9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BD9CBD9-D549-0443-8DC0-99D7B8A83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EA9A8-F95E-6944-8DB3-044CB4E6240B}" type="datetime1">
              <a:rPr lang="fr-FR" smtClean="0"/>
              <a:t>01/04/2020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6AFEAD-3A22-C440-9E41-2EA3ED087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A778F86-5A94-2345-A729-AA1A51A6E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751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E43BAA-516D-AD4B-9046-7C8C71116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BBAA1E-7AD4-6548-BAA2-2F4B8D077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7C182CF-D103-6F4F-B1DA-F4FD6DD1C5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94131F8-1982-6542-A3BE-673049B68C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795B236-8291-8745-96FB-0B56F813A6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32D08A3-BA9A-DF4E-9819-42246B00D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35FB-7E78-8745-97C3-6A89D40A3E28}" type="datetime1">
              <a:rPr lang="fr-FR" smtClean="0"/>
              <a:t>01/04/2020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E8DBD13-0931-9444-B96B-1142E2B51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A59DB16-57CD-2946-AE23-2EEC336B5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4335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165AAB-0E49-A745-9966-B8B23A66C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BC740F8-4126-BA4F-9095-883832EBE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E9210-6941-854D-8F84-4DC3B3E55935}" type="datetime1">
              <a:rPr lang="fr-FR" smtClean="0"/>
              <a:t>01/04/2020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142D2EC-E923-3343-ABF6-3D6B847E6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12E2ADB-CF01-3B45-AC6D-90A06EE7B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175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B0D4D5D-17DA-4541-A0C2-D7D835968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FF68-0A22-154F-8764-2DF60B7AC2C3}" type="datetime1">
              <a:rPr lang="fr-FR" smtClean="0"/>
              <a:t>01/04/2020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7F86645-199D-CF49-9C51-9EB73B682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5F6A665-2F5B-9C48-B098-C36A573F0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0315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D92738-412E-E24D-BBF7-946F28F5C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4B981B-28BC-4C4B-82C0-2352D2555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363B46A-1803-DD45-B35D-EB565279B3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28CACD0-A871-9144-929C-C55E11E7A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00A12-3CE4-AF46-BC27-377E36B4329B}" type="datetime1">
              <a:rPr lang="fr-FR" smtClean="0"/>
              <a:t>01/04/2020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9B49FF4-6680-0648-88E0-8B976A48C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AC07A52-2307-BD4E-8237-E9B020C34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4122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6E50CC-B039-1A40-A820-B399C8B76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35C883A-8542-7744-9DFE-C099B56E32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912F4D3-A27D-1844-B9C5-B7D057E9AC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155B4F0-40C7-1848-8E8A-050DB64BA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FB361-3374-1046-9069-CFBA837A54E2}" type="datetime1">
              <a:rPr lang="fr-FR" smtClean="0"/>
              <a:t>01/04/2020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AF15D0E-87C0-6C4F-81AA-0C8F3942D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D221918-62C0-2742-A352-2454FC3D4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1434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7CC23B9-81DD-164B-ADF0-69C4FA1CD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54F8FE0-3AF6-8E4F-AC2C-A9C9A7427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3C64AB-409E-4D4E-9096-FA4AD45550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A207D-4AD9-0D4E-A039-FF6EA4353E72}" type="datetime1">
              <a:rPr lang="fr-FR" smtClean="0"/>
              <a:t>01/04/2020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2B40F1-0A4C-3A4B-8560-8204FB3FF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BC4A1F-53CC-8F47-B05D-7FC487DA43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0F96E-9982-BB42-A9F2-6F4BAACA86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9041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FAAEEA-3130-7F48-8DEC-CD00B0B65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3694" y="1041400"/>
            <a:ext cx="10004612" cy="2387600"/>
          </a:xfrm>
        </p:spPr>
        <p:txBody>
          <a:bodyPr/>
          <a:lstStyle/>
          <a:p>
            <a:r>
              <a:rPr lang="fr-FR" b="1" dirty="0"/>
              <a:t>Weekly meeting 31/03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3C6E270-0567-144B-B161-4B4E3EF22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7011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F7F552-F203-AD42-B7E9-412409BAD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Learning </a:t>
            </a:r>
            <a:r>
              <a:rPr lang="fr-FR" b="1" dirty="0" err="1"/>
              <a:t>method</a:t>
            </a:r>
            <a:r>
              <a:rPr lang="fr-FR" b="1" dirty="0"/>
              <a:t>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EBECA3-70C9-BC4C-9ADF-C1A470A53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Implemented</a:t>
            </a:r>
            <a:r>
              <a:rPr lang="fr-FR" dirty="0"/>
              <a:t> the training </a:t>
            </a:r>
            <a:r>
              <a:rPr lang="fr-FR" dirty="0" err="1"/>
              <a:t>dataset</a:t>
            </a:r>
            <a:r>
              <a:rPr lang="fr-FR" dirty="0"/>
              <a:t> by </a:t>
            </a:r>
            <a:r>
              <a:rPr lang="fr-FR" dirty="0" err="1"/>
              <a:t>saving</a:t>
            </a:r>
            <a:r>
              <a:rPr lang="fr-FR" dirty="0"/>
              <a:t> </a:t>
            </a:r>
            <a:r>
              <a:rPr lang="fr-FR" dirty="0" err="1"/>
              <a:t>both</a:t>
            </a:r>
            <a:r>
              <a:rPr lang="fr-FR" dirty="0"/>
              <a:t> the observation on a q-th </a:t>
            </a:r>
            <a:r>
              <a:rPr lang="fr-FR" dirty="0" err="1"/>
              <a:t>transducer</a:t>
            </a:r>
            <a:r>
              <a:rPr lang="fr-FR" dirty="0"/>
              <a:t> and the contribution of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emission</a:t>
            </a:r>
            <a:r>
              <a:rPr lang="fr-FR" dirty="0"/>
              <a:t> </a:t>
            </a:r>
            <a:r>
              <a:rPr lang="fr-FR" dirty="0" err="1"/>
              <a:t>separately</a:t>
            </a:r>
            <a:r>
              <a:rPr lang="fr-FR" dirty="0"/>
              <a:t>. </a:t>
            </a:r>
            <a:r>
              <a:rPr lang="fr-FR" dirty="0" err="1"/>
              <a:t>Done</a:t>
            </a:r>
            <a:r>
              <a:rPr lang="fr-FR" dirty="0"/>
              <a:t> by </a:t>
            </a:r>
            <a:r>
              <a:rPr lang="fr-FR" dirty="0" err="1"/>
              <a:t>exciting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of the </a:t>
            </a:r>
            <a:r>
              <a:rPr lang="fr-FR" dirty="0" err="1"/>
              <a:t>emitting</a:t>
            </a:r>
            <a:r>
              <a:rPr lang="fr-FR" dirty="0"/>
              <a:t> </a:t>
            </a:r>
            <a:r>
              <a:rPr lang="fr-FR" dirty="0" err="1"/>
              <a:t>transducers</a:t>
            </a:r>
            <a:r>
              <a:rPr lang="fr-FR" dirty="0"/>
              <a:t> </a:t>
            </a:r>
            <a:r>
              <a:rPr lang="fr-FR" dirty="0" err="1"/>
              <a:t>separately</a:t>
            </a:r>
            <a:r>
              <a:rPr lang="fr-FR" dirty="0"/>
              <a:t> and </a:t>
            </a:r>
            <a:r>
              <a:rPr lang="fr-FR" dirty="0" err="1"/>
              <a:t>recording</a:t>
            </a:r>
            <a:r>
              <a:rPr lang="fr-FR" dirty="0"/>
              <a:t> the </a:t>
            </a:r>
            <a:r>
              <a:rPr lang="fr-FR" dirty="0" err="1"/>
              <a:t>observed</a:t>
            </a:r>
            <a:r>
              <a:rPr lang="fr-FR" dirty="0"/>
              <a:t> </a:t>
            </a:r>
            <a:r>
              <a:rPr lang="fr-FR" dirty="0" err="1"/>
              <a:t>echoes</a:t>
            </a:r>
            <a:r>
              <a:rPr lang="fr-FR" dirty="0"/>
              <a:t>.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D36120A-63D9-2546-AF01-632BA2D43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6198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5F8FAD-82E7-A741-B848-AFBB7225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DE2B141-3123-A949-A081-F4A64C853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A58EE7D-B0BB-B44F-9610-19A439F4B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352" y="244101"/>
            <a:ext cx="2789647" cy="6320729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AB41F27-BEDE-1747-81ED-073D11BB9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38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CB38E6-9303-F64E-A89E-054EA593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914" y="35757"/>
            <a:ext cx="10515600" cy="1325563"/>
          </a:xfrm>
        </p:spPr>
        <p:txBody>
          <a:bodyPr/>
          <a:lstStyle/>
          <a:p>
            <a:r>
              <a:rPr lang="fr-FR" b="1" dirty="0" err="1"/>
              <a:t>Improvements</a:t>
            </a:r>
            <a:r>
              <a:rPr lang="fr-FR" b="1" dirty="0"/>
              <a:t> on Signal </a:t>
            </a:r>
            <a:r>
              <a:rPr lang="fr-FR" b="1" dirty="0" err="1"/>
              <a:t>separation</a:t>
            </a:r>
            <a:r>
              <a:rPr lang="fr-FR" b="1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5341FB0E-DE78-F04E-A096-18A502B1250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689475"/>
              </a:xfrm>
            </p:spPr>
            <p:txBody>
              <a:bodyPr>
                <a:normAutofit fontScale="92500" lnSpcReduction="2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 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…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)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𝒉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𝒉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𝐾𝑞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,</m:t>
                    </m:r>
                  </m:oMath>
                </a14:m>
                <a:endParaRPr lang="fr-FR" dirty="0"/>
              </a:p>
              <a:p>
                <a:endParaRPr lang="fr-FR" dirty="0"/>
              </a:p>
              <a:p>
                <a:endParaRPr lang="fr-FR" dirty="0"/>
              </a:p>
              <a:p>
                <a:endParaRPr lang="fr-FR" dirty="0"/>
              </a:p>
              <a:p>
                <a:r>
                  <a:rPr lang="fr-FR" dirty="0"/>
                  <a:t>In </a:t>
                </a:r>
                <a:r>
                  <a:rPr lang="fr-FR" dirty="0" err="1"/>
                  <a:t>order</a:t>
                </a:r>
                <a:r>
                  <a:rPr lang="fr-FR" dirty="0"/>
                  <a:t> to </a:t>
                </a:r>
                <a:r>
                  <a:rPr lang="fr-FR" dirty="0" err="1"/>
                  <a:t>invert</a:t>
                </a:r>
                <a:r>
                  <a:rPr lang="fr-FR" dirty="0"/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fr-FR" dirty="0"/>
                  <a:t>, </a:t>
                </a:r>
                <a:r>
                  <a:rPr lang="fr-FR" dirty="0" err="1"/>
                  <a:t>we</a:t>
                </a:r>
                <a:r>
                  <a:rPr lang="fr-FR" dirty="0"/>
                  <a:t> </a:t>
                </a:r>
                <a:r>
                  <a:rPr lang="fr-FR" dirty="0" err="1"/>
                  <a:t>need</a:t>
                </a:r>
                <a:r>
                  <a:rPr lang="fr-FR" dirty="0"/>
                  <a:t> to </a:t>
                </a:r>
                <a:r>
                  <a:rPr lang="fr-FR" dirty="0" err="1"/>
                  <a:t>satisfy</a:t>
                </a:r>
                <a:r>
                  <a:rPr lang="fr-FR" dirty="0"/>
                  <a:t> the </a:t>
                </a:r>
                <a:r>
                  <a:rPr lang="fr-FR" dirty="0" err="1"/>
                  <a:t>inequality</a:t>
                </a:r>
                <a:r>
                  <a:rPr lang="fr-FR" dirty="0"/>
                  <a:t> :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−1≥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𝐾𝑀</m:t>
                    </m:r>
                  </m:oMath>
                </a14:m>
                <a:r>
                  <a:rPr lang="fr-FR" dirty="0"/>
                  <a:t> </a:t>
                </a:r>
                <a:r>
                  <a:rPr lang="fr-FR" dirty="0" err="1"/>
                  <a:t>which</a:t>
                </a:r>
                <a:r>
                  <a:rPr lang="fr-FR" dirty="0"/>
                  <a:t> </a:t>
                </a:r>
                <a:r>
                  <a:rPr lang="fr-FR" dirty="0" err="1"/>
                  <a:t>implies</a:t>
                </a:r>
                <a:r>
                  <a:rPr lang="fr-FR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</m:t>
                    </m:r>
                  </m:oMath>
                </a14:m>
                <a:endParaRPr lang="fr-FR" dirty="0"/>
              </a:p>
              <a:p>
                <a:endParaRPr lang="fr-FR" dirty="0"/>
              </a:p>
              <a:p>
                <a:r>
                  <a:rPr lang="fr-FR" dirty="0" err="1"/>
                  <a:t>Remark</a:t>
                </a:r>
                <a:r>
                  <a:rPr lang="fr-FR" dirty="0"/>
                  <a:t> 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fr-FR" dirty="0"/>
                  <a:t> </a:t>
                </a:r>
                <a:r>
                  <a:rPr lang="fr-FR" dirty="0" err="1"/>
                  <a:t>isn’t</a:t>
                </a:r>
                <a:r>
                  <a:rPr lang="fr-FR" dirty="0"/>
                  <a:t> </a:t>
                </a:r>
                <a:r>
                  <a:rPr lang="fr-FR" dirty="0" err="1"/>
                  <a:t>sparse</a:t>
                </a:r>
                <a:r>
                  <a:rPr lang="fr-FR" dirty="0"/>
                  <a:t>. But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fr-FR" dirty="0"/>
                  <a:t> </a:t>
                </a:r>
                <a:r>
                  <a:rPr lang="fr-FR" dirty="0" err="1"/>
                  <a:t>should</a:t>
                </a:r>
                <a:r>
                  <a:rPr lang="fr-FR" dirty="0"/>
                  <a:t> </a:t>
                </a:r>
                <a:r>
                  <a:rPr lang="fr-FR" dirty="0" err="1"/>
                  <a:t>be</a:t>
                </a:r>
                <a:r>
                  <a:rPr lang="fr-FR" dirty="0"/>
                  <a:t> close to a diagonal matrix if code </a:t>
                </a:r>
                <a:r>
                  <a:rPr lang="fr-FR" dirty="0" err="1"/>
                  <a:t>sequences</a:t>
                </a:r>
                <a:r>
                  <a:rPr lang="fr-FR" dirty="0"/>
                  <a:t> are </a:t>
                </a:r>
                <a:r>
                  <a:rPr lang="fr-FR" dirty="0" err="1"/>
                  <a:t>sufficiently</a:t>
                </a:r>
                <a:r>
                  <a:rPr lang="fr-FR" dirty="0"/>
                  <a:t> </a:t>
                </a:r>
                <a:r>
                  <a:rPr lang="fr-FR" dirty="0" err="1"/>
                  <a:t>uncorrelated</a:t>
                </a:r>
                <a:r>
                  <a:rPr lang="fr-FR" dirty="0"/>
                  <a:t> and have </a:t>
                </a:r>
                <a:r>
                  <a:rPr lang="fr-FR" dirty="0" err="1"/>
                  <a:t>sufficiently</a:t>
                </a:r>
                <a:r>
                  <a:rPr lang="fr-FR" dirty="0"/>
                  <a:t> good AC  </a:t>
                </a:r>
                <a:r>
                  <a:rPr lang="fr-FR" dirty="0" err="1"/>
                  <a:t>functions</a:t>
                </a:r>
                <a:endParaRPr lang="fr-FR" dirty="0"/>
              </a:p>
            </p:txBody>
          </p:sp>
        </mc:Choice>
        <mc:Fallback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5341FB0E-DE78-F04E-A096-18A502B1250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689475"/>
              </a:xfrm>
              <a:blipFill>
                <a:blip r:embed="rId2"/>
                <a:stretch>
                  <a:fillRect l="-844" t="-813" r="-1206" b="-243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ccolade ouvrante 3">
            <a:extLst>
              <a:ext uri="{FF2B5EF4-FFF2-40B4-BE49-F238E27FC236}">
                <a16:creationId xmlns:a16="http://schemas.microsoft.com/office/drawing/2014/main" id="{AA38FB9B-E162-D84A-869E-4750BDCA63C9}"/>
              </a:ext>
            </a:extLst>
          </p:cNvPr>
          <p:cNvSpPr/>
          <p:nvPr/>
        </p:nvSpPr>
        <p:spPr>
          <a:xfrm rot="16200000">
            <a:off x="2934971" y="2011286"/>
            <a:ext cx="326572" cy="181247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B90D1478-0E72-4C45-9662-9EF135CB81C1}"/>
                  </a:ext>
                </a:extLst>
              </p:cNvPr>
              <p:cNvSpPr txBox="1"/>
              <p:nvPr/>
            </p:nvSpPr>
            <p:spPr>
              <a:xfrm>
                <a:off x="2461443" y="3070519"/>
                <a:ext cx="1273628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1" i="1">
                          <a:latin typeface="Cambria Math" panose="02040503050406030204" pitchFamily="18" charset="0"/>
                        </a:rPr>
                        <m:t>𝑿</m:t>
                      </m:r>
                    </m:oMath>
                  </m:oMathPara>
                </a14:m>
                <a:endParaRPr lang="fr-FR" sz="2600" dirty="0"/>
              </a:p>
            </p:txBody>
          </p:sp>
        </mc:Choice>
        <mc:Fallback xmlns=""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B90D1478-0E72-4C45-9662-9EF135CB81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1443" y="3070519"/>
                <a:ext cx="1273628" cy="49244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3D6D23EE-1A36-9141-936D-E95DC164D3E5}"/>
                  </a:ext>
                </a:extLst>
              </p:cNvPr>
              <p:cNvSpPr txBox="1"/>
              <p:nvPr/>
            </p:nvSpPr>
            <p:spPr>
              <a:xfrm>
                <a:off x="4084686" y="3316740"/>
                <a:ext cx="1273628" cy="5233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600" b="1" i="1" smtClean="0">
                              <a:latin typeface="Cambria Math" panose="02040503050406030204" pitchFamily="18" charset="0"/>
                            </a:rPr>
                            <m:t>𝒉</m:t>
                          </m:r>
                        </m:e>
                        <m:sub>
                          <m:r>
                            <a:rPr lang="en-US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</m:oMath>
                  </m:oMathPara>
                </a14:m>
                <a:endParaRPr lang="fr-FR" sz="2600" dirty="0"/>
              </a:p>
            </p:txBody>
          </p:sp>
        </mc:Choice>
        <mc:Fallback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3D6D23EE-1A36-9141-936D-E95DC164D3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4686" y="3316740"/>
                <a:ext cx="1273628" cy="523348"/>
              </a:xfrm>
              <a:prstGeom prst="rect">
                <a:avLst/>
              </a:prstGeom>
              <a:blipFill>
                <a:blip r:embed="rId4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Accolade ouvrante 6">
            <a:extLst>
              <a:ext uri="{FF2B5EF4-FFF2-40B4-BE49-F238E27FC236}">
                <a16:creationId xmlns:a16="http://schemas.microsoft.com/office/drawing/2014/main" id="{40561099-A2D7-BD41-AC8D-22ECA1669D63}"/>
              </a:ext>
            </a:extLst>
          </p:cNvPr>
          <p:cNvSpPr/>
          <p:nvPr/>
        </p:nvSpPr>
        <p:spPr>
          <a:xfrm rot="16200000">
            <a:off x="4531807" y="2740440"/>
            <a:ext cx="227308" cy="92529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4D6AD2AC-0118-724E-B19D-69EF84F700D8}"/>
                  </a:ext>
                </a:extLst>
              </p:cNvPr>
              <p:cNvSpPr txBox="1"/>
              <p:nvPr/>
            </p:nvSpPr>
            <p:spPr>
              <a:xfrm>
                <a:off x="6562287" y="1031114"/>
                <a:ext cx="5439219" cy="28089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𝑿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</m:d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e>
                                      </m:d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eqArr>
                                        <m:eqArr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eqArrPr>
                                        <m:e/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</m:eqAr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  <m:d>
                                              <m:dPr>
                                                <m:ctrlP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  <m:t>0</m:t>
                                                </m:r>
                                              </m:e>
                                            </m:d>
                                          </m:e>
                                        </m:m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  <m:d>
                                              <m:dPr>
                                                <m:ctrlP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  <m:t>1</m:t>
                                                </m:r>
                                              </m:e>
                                            </m:d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2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0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/>
                                                <m:e>
                                                  <m:r>
                                                    <a:rPr lang="en-US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2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0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/>
                                                <m:e>
                                                  <m:r>
                                                    <a:rPr lang="en-US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/>
                                        </m:mr>
                                        <m:mr>
                                          <m:e/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r>
                                  <a:rPr lang="en-US" sz="200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sz="200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    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−1</m:t>
                                          </m:r>
                                        </m:e>
                                      </m:d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00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00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−1</m:t>
                                          </m:r>
                                        </m:e>
                                      </m:d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2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a:rPr lang="en-US" sz="2000" i="1">
                                                <a:latin typeface="Cambria Math" panose="02040503050406030204" pitchFamily="18" charset="0"/>
                                              </a:rPr>
                                              <m:t>⋱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𝑘</m:t>
                                                      </m:r>
                                                    </m:sub>
                                                  </m:sSub>
                                                  <m:d>
                                                    <m:dPr>
                                                      <m:ctrlP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dPr>
                                                    <m:e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0</m:t>
                                                      </m:r>
                                                    </m:e>
                                                  </m:d>
                                                </m:e>
                                              </m:m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𝑘</m:t>
                                                      </m:r>
                                                    </m:sub>
                                                  </m:sSub>
                                                  <m:d>
                                                    <m:dPr>
                                                      <m:ctrlP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dPr>
                                                    <m:e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1</m:t>
                                                      </m:r>
                                                    </m:e>
                                                  </m:d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0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2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00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/>
                                                <m:e>
                                                  <m:r>
                                                    <a:rPr lang="en-US" sz="200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2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00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/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𝑘</m:t>
                                                      </m:r>
                                                    </m:sub>
                                                  </m:sSub>
                                                  <m:d>
                                                    <m:dPr>
                                                      <m:ctrlP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dPr>
                                                    <m:e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𝑁</m:t>
                                                      </m:r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−1</m:t>
                                                      </m:r>
                                                    </m:e>
                                                  </m:d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fr-FR" sz="2000" dirty="0"/>
              </a:p>
            </p:txBody>
          </p:sp>
        </mc:Choice>
        <mc:Fallback xmlns="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4D6AD2AC-0118-724E-B19D-69EF84F700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2287" y="1031114"/>
                <a:ext cx="5439219" cy="280897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89699EC9-09F9-514D-BEF5-91BFAF9F2330}"/>
              </a:ext>
            </a:extLst>
          </p:cNvPr>
          <p:cNvCxnSpPr/>
          <p:nvPr/>
        </p:nvCxnSpPr>
        <p:spPr>
          <a:xfrm>
            <a:off x="7460877" y="1010758"/>
            <a:ext cx="4038600" cy="0"/>
          </a:xfrm>
          <a:prstGeom prst="straightConnector1">
            <a:avLst/>
          </a:prstGeom>
          <a:ln w="127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CE2B3DE1-D45E-5043-B897-962FC8833197}"/>
              </a:ext>
            </a:extLst>
          </p:cNvPr>
          <p:cNvCxnSpPr>
            <a:cxnSpLocks/>
          </p:cNvCxnSpPr>
          <p:nvPr/>
        </p:nvCxnSpPr>
        <p:spPr>
          <a:xfrm>
            <a:off x="11994768" y="1161682"/>
            <a:ext cx="0" cy="2489200"/>
          </a:xfrm>
          <a:prstGeom prst="straightConnector1">
            <a:avLst/>
          </a:prstGeom>
          <a:ln w="127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F82DC336-C183-FC4D-B405-34EF1419B0E0}"/>
                  </a:ext>
                </a:extLst>
              </p:cNvPr>
              <p:cNvSpPr txBox="1"/>
              <p:nvPr/>
            </p:nvSpPr>
            <p:spPr>
              <a:xfrm>
                <a:off x="9249758" y="641425"/>
                <a:ext cx="13716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F82DC336-C183-FC4D-B405-34EF1419B0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49758" y="641425"/>
                <a:ext cx="1371600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6DD5A586-35EF-A840-B78D-8E9D5F20986E}"/>
                  </a:ext>
                </a:extLst>
              </p:cNvPr>
              <p:cNvSpPr txBox="1"/>
              <p:nvPr/>
            </p:nvSpPr>
            <p:spPr>
              <a:xfrm>
                <a:off x="10981571" y="3850707"/>
                <a:ext cx="13716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6DD5A586-35EF-A840-B78D-8E9D5F2098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81571" y="3850707"/>
                <a:ext cx="1371600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C7F6FA58-1F19-4147-A0B7-24B142123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7381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0DD55E-8844-484A-B04F-52FC31B88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Improvements</a:t>
            </a:r>
            <a:r>
              <a:rPr lang="fr-FR" b="1" dirty="0"/>
              <a:t> on Signal </a:t>
            </a:r>
            <a:r>
              <a:rPr lang="fr-FR" b="1" dirty="0" err="1"/>
              <a:t>separation</a:t>
            </a:r>
            <a:r>
              <a:rPr lang="fr-FR" b="1" dirty="0"/>
              <a:t> </a:t>
            </a:r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Espace réservé du contenu 4">
                <a:extLst>
                  <a:ext uri="{FF2B5EF4-FFF2-40B4-BE49-F238E27FC236}">
                    <a16:creationId xmlns:a16="http://schemas.microsoft.com/office/drawing/2014/main" id="{16E04F0E-C549-7747-891A-A829642F1E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794116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fr-FR" dirty="0"/>
                  <a:t>Description of the medium : </a:t>
                </a:r>
              </a:p>
              <a:p>
                <a:r>
                  <a:rPr lang="fr-FR" dirty="0"/>
                  <a:t>2 </a:t>
                </a:r>
                <a:r>
                  <a:rPr lang="fr-FR" u="sng" dirty="0" err="1"/>
                  <a:t>scatterers</a:t>
                </a:r>
                <a:r>
                  <a:rPr lang="fr-FR" dirty="0"/>
                  <a:t> 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,20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𝑚𝑚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,25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𝑚𝑚</m:t>
                        </m:r>
                      </m:e>
                    </m:d>
                  </m:oMath>
                </a14:m>
                <a:endParaRPr lang="en-US" b="0" dirty="0"/>
              </a:p>
              <a:p>
                <a:r>
                  <a:rPr lang="en-US" dirty="0"/>
                  <a:t>K=4 </a:t>
                </a:r>
                <a:r>
                  <a:rPr lang="en-US" u="sng" dirty="0"/>
                  <a:t>emitters</a:t>
                </a:r>
                <a:r>
                  <a:rPr lang="en-US" dirty="0"/>
                  <a:t> : positions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1,  2 , 33 , 34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.  </m:t>
                    </m:r>
                  </m:oMath>
                </a14:m>
                <a:r>
                  <a:rPr lang="en-US" b="0" dirty="0"/>
                  <a:t>64 </a:t>
                </a:r>
                <a:r>
                  <a:rPr lang="en-US" b="0" u="sng" dirty="0"/>
                  <a:t>active transducers</a:t>
                </a:r>
              </a:p>
              <a:p>
                <a:r>
                  <a:rPr lang="en-US" dirty="0"/>
                  <a:t>54 </a:t>
                </a:r>
                <a:r>
                  <a:rPr lang="en-US" u="sng" dirty="0"/>
                  <a:t>characters</a:t>
                </a:r>
                <a:r>
                  <a:rPr lang="en-US" dirty="0"/>
                  <a:t> in the code,  2-cycle chip waveform each separated by 1 period of chip waveform.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𝑻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=39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en-US" dirty="0"/>
              </a:p>
              <a:p>
                <a:r>
                  <a:rPr lang="en-US" b="0" dirty="0"/>
                  <a:t>Chip waveform </a:t>
                </a:r>
                <a:r>
                  <a:rPr lang="en-US" dirty="0"/>
                  <a:t>is 2 periods of a sinusoid at the central frequency of the impulse response of the transducers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=8,5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𝑀𝐻𝑧</m:t>
                    </m:r>
                  </m:oMath>
                </a14:m>
                <a:endParaRPr lang="en-US" dirty="0"/>
              </a:p>
              <a:p>
                <a:r>
                  <a:rPr lang="en-US" b="0" dirty="0"/>
                  <a:t>Impulse respon</a:t>
                </a:r>
                <a:r>
                  <a:rPr lang="en-US" dirty="0"/>
                  <a:t>se </a:t>
                </a:r>
                <a:r>
                  <a:rPr lang="fr-FR" b="1" dirty="0"/>
                  <a:t>LA523</a:t>
                </a:r>
              </a:p>
              <a:p>
                <a:r>
                  <a:rPr lang="fr-FR" dirty="0" err="1"/>
                  <a:t>Array</a:t>
                </a:r>
                <a:r>
                  <a:rPr lang="fr-FR" dirty="0"/>
                  <a:t> probe </a:t>
                </a:r>
                <a:r>
                  <a:rPr lang="fr-FR" dirty="0" err="1"/>
                  <a:t>geometry</a:t>
                </a:r>
                <a:r>
                  <a:rPr lang="fr-FR" dirty="0"/>
                  <a:t> :</a:t>
                </a:r>
              </a:p>
              <a:p>
                <a:r>
                  <a:rPr lang="fr-FR" dirty="0" err="1"/>
                  <a:t>Transducer</a:t>
                </a:r>
                <a:r>
                  <a:rPr lang="fr-FR" dirty="0"/>
                  <a:t> </a:t>
                </a:r>
                <a:r>
                  <a:rPr lang="fr-FR" dirty="0" err="1"/>
                  <a:t>height</a:t>
                </a:r>
                <a:r>
                  <a:rPr lang="fr-FR" dirty="0"/>
                  <a:t> : </a:t>
                </a:r>
                <a14:m>
                  <m:oMath xmlns:m="http://schemas.openxmlformats.org/officeDocument/2006/math">
                    <m:r>
                      <a:rPr lang="fr-FR" i="1" dirty="0" smtClean="0">
                        <a:latin typeface="Cambria Math" panose="02040503050406030204" pitchFamily="18" charset="0"/>
                      </a:rPr>
                      <m:t>6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endParaRPr lang="fr-FR" dirty="0"/>
              </a:p>
              <a:p>
                <a:r>
                  <a:rPr lang="fr-FR" dirty="0" err="1"/>
                  <a:t>Kerf</a:t>
                </a:r>
                <a:r>
                  <a:rPr lang="fr-FR" dirty="0"/>
                  <a:t> : </a:t>
                </a:r>
                <a14:m>
                  <m:oMath xmlns:m="http://schemas.openxmlformats.org/officeDocument/2006/math">
                    <m:r>
                      <a:rPr lang="fr-FR" i="1" dirty="0" smtClean="0">
                        <a:latin typeface="Cambria Math" panose="02040503050406030204" pitchFamily="18" charset="0"/>
                      </a:rPr>
                      <m:t>0.03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r>
                  <a:rPr lang="fr-FR" dirty="0"/>
                  <a:t> </a:t>
                </a:r>
              </a:p>
              <a:p>
                <a:r>
                  <a:rPr lang="fr-FR" dirty="0" err="1"/>
                  <a:t>Transducer</a:t>
                </a:r>
                <a:r>
                  <a:rPr lang="fr-FR" dirty="0"/>
                  <a:t> </a:t>
                </a:r>
                <a:r>
                  <a:rPr lang="fr-FR" dirty="0" err="1"/>
                  <a:t>width</a:t>
                </a:r>
                <a:r>
                  <a:rPr lang="fr-FR" dirty="0"/>
                  <a:t> : </a:t>
                </a:r>
                <a14:m>
                  <m:oMath xmlns:m="http://schemas.openxmlformats.org/officeDocument/2006/math">
                    <m:r>
                      <a:rPr lang="fr-FR" i="1" dirty="0" smtClean="0">
                        <a:latin typeface="Cambria Math" panose="02040503050406030204" pitchFamily="18" charset="0"/>
                      </a:rPr>
                      <m:t>0.215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endParaRPr lang="fr-FR" dirty="0"/>
              </a:p>
              <a:p>
                <a:r>
                  <a:rPr lang="fr-FR" dirty="0"/>
                  <a:t>Pitch: </a:t>
                </a:r>
                <a14:m>
                  <m:oMath xmlns:m="http://schemas.openxmlformats.org/officeDocument/2006/math">
                    <m:r>
                      <a:rPr lang="fr-FR" i="1" dirty="0" smtClean="0">
                        <a:latin typeface="Cambria Math" panose="02040503050406030204" pitchFamily="18" charset="0"/>
                      </a:rPr>
                      <m:t>0.245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endParaRPr lang="fr-FR" dirty="0"/>
              </a:p>
              <a:p>
                <a:endParaRPr lang="en-US" b="0" dirty="0"/>
              </a:p>
              <a:p>
                <a:endParaRPr lang="fr-FR" dirty="0"/>
              </a:p>
            </p:txBody>
          </p:sp>
        </mc:Choice>
        <mc:Fallback>
          <p:sp>
            <p:nvSpPr>
              <p:cNvPr id="5" name="Espace réservé du contenu 4">
                <a:extLst>
                  <a:ext uri="{FF2B5EF4-FFF2-40B4-BE49-F238E27FC236}">
                    <a16:creationId xmlns:a16="http://schemas.microsoft.com/office/drawing/2014/main" id="{16E04F0E-C549-7747-891A-A829642F1E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794116"/>
              </a:xfrm>
              <a:blipFill>
                <a:blip r:embed="rId2"/>
                <a:stretch>
                  <a:fillRect l="-724" t="-3183" b="-106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5D1ECC-75BB-944F-A343-4EB55458A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0876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75A9F3-B964-ED4B-9AE2-93B7E5BC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Improvements</a:t>
            </a:r>
            <a:r>
              <a:rPr lang="fr-FR" b="1" dirty="0"/>
              <a:t> on Signal </a:t>
            </a:r>
            <a:r>
              <a:rPr lang="fr-FR" b="1" dirty="0" err="1"/>
              <a:t>separation</a:t>
            </a:r>
            <a:r>
              <a:rPr lang="fr-FR" b="1" dirty="0"/>
              <a:t> </a:t>
            </a:r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43E5AA51-992E-5F43-81C3-9CEECA9DC4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fr-FR" dirty="0"/>
                  <a:t>Under </a:t>
                </a:r>
                <a:r>
                  <a:rPr lang="fr-FR" dirty="0" err="1"/>
                  <a:t>determined</a:t>
                </a:r>
                <a:r>
                  <a:rPr lang="fr-FR" dirty="0"/>
                  <a:t> system 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fr-FR" dirty="0"/>
                  <a:t> not </a:t>
                </a:r>
                <a:r>
                  <a:rPr lang="fr-FR" dirty="0" err="1"/>
                  <a:t>verified</a:t>
                </a:r>
                <a:r>
                  <a:rPr lang="fr-FR" dirty="0"/>
                  <a:t> : 2 </a:t>
                </a:r>
                <a:r>
                  <a:rPr lang="fr-FR" dirty="0" err="1"/>
                  <a:t>scatterers</a:t>
                </a:r>
                <a:r>
                  <a:rPr lang="fr-FR" dirty="0"/>
                  <a:t>, K=4 </a:t>
                </a:r>
                <a:r>
                  <a:rPr lang="fr-FR" dirty="0" err="1"/>
                  <a:t>emitters</a:t>
                </a:r>
                <a:endParaRPr lang="fr-FR" dirty="0"/>
              </a:p>
              <a:p>
                <a:endParaRPr lang="fr-FR" dirty="0"/>
              </a:p>
              <a:p>
                <a:pPr marL="0" indent="0">
                  <a:buNone/>
                </a:pPr>
                <a:endParaRPr lang="fr-FR" dirty="0"/>
              </a:p>
            </p:txBody>
          </p:sp>
        </mc:Choice>
        <mc:Fallback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43E5AA51-992E-5F43-81C3-9CEECA9DC4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 4">
            <a:extLst>
              <a:ext uri="{FF2B5EF4-FFF2-40B4-BE49-F238E27FC236}">
                <a16:creationId xmlns:a16="http://schemas.microsoft.com/office/drawing/2014/main" id="{5C1DC728-D079-4C49-AC22-AE31D5A66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2864" y="2318623"/>
            <a:ext cx="6050541" cy="4039473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BA68281-5551-3D4A-8960-521138CE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4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A482E2A-A772-B14E-8B5B-686D193C48D3}"/>
              </a:ext>
            </a:extLst>
          </p:cNvPr>
          <p:cNvSpPr txBox="1"/>
          <p:nvPr/>
        </p:nvSpPr>
        <p:spPr>
          <a:xfrm>
            <a:off x="5703193" y="6216620"/>
            <a:ext cx="5009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Scattering</a:t>
            </a:r>
            <a:r>
              <a:rPr lang="fr-FR" b="1" dirty="0"/>
              <a:t> </a:t>
            </a:r>
            <a:r>
              <a:rPr lang="fr-FR" b="1" dirty="0" err="1"/>
              <a:t>functions</a:t>
            </a:r>
            <a:r>
              <a:rPr lang="fr-FR" b="1" dirty="0"/>
              <a:t> of an </a:t>
            </a:r>
            <a:r>
              <a:rPr lang="fr-FR" b="1" dirty="0" err="1"/>
              <a:t>underdeterminated</a:t>
            </a:r>
            <a:r>
              <a:rPr lang="fr-FR" b="1" dirty="0"/>
              <a:t> system of </a:t>
            </a:r>
            <a:r>
              <a:rPr lang="fr-FR" b="1" dirty="0" err="1"/>
              <a:t>equations</a:t>
            </a:r>
            <a:r>
              <a:rPr lang="fr-FR" b="1" dirty="0"/>
              <a:t> : </a:t>
            </a:r>
            <a:r>
              <a:rPr lang="fr-FR" b="1" dirty="0" err="1"/>
              <a:t>tragets</a:t>
            </a:r>
            <a:r>
              <a:rPr lang="fr-FR" b="1" dirty="0"/>
              <a:t> and estimations</a:t>
            </a:r>
          </a:p>
        </p:txBody>
      </p:sp>
    </p:spTree>
    <p:extLst>
      <p:ext uri="{BB962C8B-B14F-4D97-AF65-F5344CB8AC3E}">
        <p14:creationId xmlns:p14="http://schemas.microsoft.com/office/powerpoint/2010/main" val="2183094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7EF711-5706-924A-94B0-CFE1CE3BC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Improvements</a:t>
            </a:r>
            <a:r>
              <a:rPr lang="fr-FR" b="1" dirty="0"/>
              <a:t> on Signal </a:t>
            </a:r>
            <a:r>
              <a:rPr lang="fr-FR" b="1" dirty="0" err="1"/>
              <a:t>separation</a:t>
            </a:r>
            <a:r>
              <a:rPr lang="fr-FR" b="1" dirty="0"/>
              <a:t> 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5BB85C-1D36-BB43-B356-58194255D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Separation</a:t>
            </a:r>
            <a:r>
              <a:rPr lang="fr-FR" dirty="0"/>
              <a:t> </a:t>
            </a:r>
            <a:r>
              <a:rPr lang="fr-FR" dirty="0" err="1"/>
              <a:t>performence</a:t>
            </a:r>
            <a:r>
              <a:rPr lang="fr-FR" dirty="0"/>
              <a:t> </a:t>
            </a:r>
          </a:p>
          <a:p>
            <a:pPr marL="0" indent="0">
              <a:buNone/>
            </a:pPr>
            <a:r>
              <a:rPr lang="fr-FR" dirty="0"/>
              <a:t>On the </a:t>
            </a:r>
            <a:r>
              <a:rPr lang="fr-FR" dirty="0" err="1"/>
              <a:t>shape</a:t>
            </a:r>
            <a:r>
              <a:rPr lang="fr-FR" dirty="0"/>
              <a:t> of the </a:t>
            </a:r>
            <a:r>
              <a:rPr lang="fr-FR" dirty="0" err="1"/>
              <a:t>scattering</a:t>
            </a:r>
            <a:r>
              <a:rPr lang="fr-FR" dirty="0"/>
              <a:t> </a:t>
            </a:r>
          </a:p>
          <a:p>
            <a:pPr marL="0" indent="0">
              <a:buNone/>
            </a:pPr>
            <a:r>
              <a:rPr lang="fr-FR" dirty="0" err="1"/>
              <a:t>Function</a:t>
            </a:r>
            <a:endParaRPr lang="fr-FR" dirty="0"/>
          </a:p>
          <a:p>
            <a:pPr marL="0" indent="0">
              <a:buNone/>
            </a:pPr>
            <a:r>
              <a:rPr lang="fr-FR" dirty="0" err="1"/>
              <a:t>Way</a:t>
            </a:r>
            <a:r>
              <a:rPr lang="fr-FR" dirty="0"/>
              <a:t> of comparaison Jensen </a:t>
            </a:r>
          </a:p>
          <a:p>
            <a:pPr marL="0" indent="0">
              <a:buNone/>
            </a:pPr>
            <a:r>
              <a:rPr lang="fr-FR" dirty="0"/>
              <a:t>and </a:t>
            </a:r>
            <a:r>
              <a:rPr lang="fr-FR" dirty="0" err="1"/>
              <a:t>Gran</a:t>
            </a:r>
            <a:r>
              <a:rPr lang="fr-FR" dirty="0"/>
              <a:t> :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1687CBBB-3779-F14C-9B37-366E6EDB9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592" y="1690688"/>
            <a:ext cx="6439980" cy="435133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BFF7ABB-43DE-EC45-BBFA-EB53CFEEE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428" y="4774162"/>
            <a:ext cx="4970172" cy="96642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4BF5C98-DECD-6C4F-B21C-E940DEA28609}"/>
              </a:ext>
            </a:extLst>
          </p:cNvPr>
          <p:cNvSpPr txBox="1"/>
          <p:nvPr/>
        </p:nvSpPr>
        <p:spPr>
          <a:xfrm>
            <a:off x="161365" y="4464421"/>
            <a:ext cx="394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«  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891ECF-CA8E-F04B-ABA0-012973A0CAF8}"/>
              </a:ext>
            </a:extLst>
          </p:cNvPr>
          <p:cNvSpPr/>
          <p:nvPr/>
        </p:nvSpPr>
        <p:spPr>
          <a:xfrm>
            <a:off x="5174955" y="5555918"/>
            <a:ext cx="309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/>
              <a:t>»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C5C557B-622C-B144-B42C-419618A98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5</a:t>
            </a:fld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EDF1943-061F-9E47-8539-15A9CD1A58ED}"/>
              </a:ext>
            </a:extLst>
          </p:cNvPr>
          <p:cNvSpPr txBox="1"/>
          <p:nvPr/>
        </p:nvSpPr>
        <p:spPr>
          <a:xfrm>
            <a:off x="6887690" y="6014522"/>
            <a:ext cx="5009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Scattering</a:t>
            </a:r>
            <a:r>
              <a:rPr lang="fr-FR" b="1" dirty="0"/>
              <a:t> </a:t>
            </a:r>
            <a:r>
              <a:rPr lang="fr-FR" b="1" dirty="0" err="1"/>
              <a:t>functions</a:t>
            </a:r>
            <a:r>
              <a:rPr lang="fr-FR" b="1" dirty="0"/>
              <a:t> : </a:t>
            </a:r>
            <a:r>
              <a:rPr lang="fr-FR" b="1" dirty="0" err="1"/>
              <a:t>tragets</a:t>
            </a:r>
            <a:r>
              <a:rPr lang="fr-FR" b="1" dirty="0"/>
              <a:t> and estimations</a:t>
            </a:r>
          </a:p>
        </p:txBody>
      </p:sp>
    </p:spTree>
    <p:extLst>
      <p:ext uri="{BB962C8B-B14F-4D97-AF65-F5344CB8AC3E}">
        <p14:creationId xmlns:p14="http://schemas.microsoft.com/office/powerpoint/2010/main" val="92595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CF0197-47C9-3E45-AA11-3FCAB8B88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Improvements</a:t>
            </a:r>
            <a:r>
              <a:rPr lang="fr-FR" b="1" dirty="0"/>
              <a:t> on Signal </a:t>
            </a:r>
            <a:r>
              <a:rPr lang="fr-FR" b="1" dirty="0" err="1"/>
              <a:t>separation</a:t>
            </a:r>
            <a:r>
              <a:rPr lang="fr-FR" b="1" dirty="0"/>
              <a:t> 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6D7435-6275-C147-915B-940BF4FA7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Beamforming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3B015638-6DDE-C049-A5AC-71A270DFA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6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F371FDE-AA55-D64F-8EE8-8AEA41062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2248" y="1642969"/>
            <a:ext cx="2605209" cy="484990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94DC5AF3-591E-AC47-9769-F0AFA30E1BE1}"/>
                  </a:ext>
                </a:extLst>
              </p:cNvPr>
              <p:cNvSpPr txBox="1"/>
              <p:nvPr/>
            </p:nvSpPr>
            <p:spPr>
              <a:xfrm>
                <a:off x="10248686" y="6127234"/>
                <a:ext cx="14839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𝑊𝑖𝑑𝑡h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r>
                  <a:rPr lang="fr-FR" dirty="0"/>
                  <a:t>)</a:t>
                </a:r>
              </a:p>
            </p:txBody>
          </p:sp>
        </mc:Choice>
        <mc:Fallback xmlns="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94DC5AF3-591E-AC47-9769-F0AFA30E1B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48686" y="6127234"/>
                <a:ext cx="1483967" cy="369332"/>
              </a:xfrm>
              <a:prstGeom prst="rect">
                <a:avLst/>
              </a:prstGeom>
              <a:blipFill>
                <a:blip r:embed="rId3"/>
                <a:stretch>
                  <a:fillRect t="-3226" b="-2258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465F686C-84F1-E34E-B83F-F5A4EC74F064}"/>
                  </a:ext>
                </a:extLst>
              </p:cNvPr>
              <p:cNvSpPr txBox="1"/>
              <p:nvPr/>
            </p:nvSpPr>
            <p:spPr>
              <a:xfrm>
                <a:off x="7655377" y="1388825"/>
                <a:ext cx="15401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𝐷𝑒𝑝𝑡h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r>
                  <a:rPr lang="fr-FR" dirty="0"/>
                  <a:t>)</a:t>
                </a:r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465F686C-84F1-E34E-B83F-F5A4EC74F0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5377" y="1388825"/>
                <a:ext cx="1540137" cy="369332"/>
              </a:xfrm>
              <a:prstGeom prst="rect">
                <a:avLst/>
              </a:prstGeom>
              <a:blipFill>
                <a:blip r:embed="rId4"/>
                <a:stretch>
                  <a:fillRect l="-820" t="-3333" b="-2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D1F80A40-FF21-F14E-97EC-B4CFEC5ECD69}"/>
                  </a:ext>
                </a:extLst>
              </p:cNvPr>
              <p:cNvSpPr txBox="1"/>
              <p:nvPr/>
            </p:nvSpPr>
            <p:spPr>
              <a:xfrm>
                <a:off x="6807874" y="6202361"/>
                <a:ext cx="14839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𝑊𝑖𝑑𝑡h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r>
                  <a:rPr lang="fr-FR" dirty="0"/>
                  <a:t>)</a:t>
                </a:r>
              </a:p>
            </p:txBody>
          </p:sp>
        </mc:Choice>
        <mc:Fallback xmlns="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D1F80A40-FF21-F14E-97EC-B4CFEC5ECD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7874" y="6202361"/>
                <a:ext cx="1483967" cy="369332"/>
              </a:xfrm>
              <a:prstGeom prst="rect">
                <a:avLst/>
              </a:prstGeom>
              <a:blipFill>
                <a:blip r:embed="rId5"/>
                <a:stretch>
                  <a:fillRect t="-3333" b="-2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ZoneTexte 12">
                <a:extLst>
                  <a:ext uri="{FF2B5EF4-FFF2-40B4-BE49-F238E27FC236}">
                    <a16:creationId xmlns:a16="http://schemas.microsoft.com/office/drawing/2014/main" id="{574D118A-E0C0-AC4E-B6A9-6F7B1538C262}"/>
                  </a:ext>
                </a:extLst>
              </p:cNvPr>
              <p:cNvSpPr txBox="1"/>
              <p:nvPr/>
            </p:nvSpPr>
            <p:spPr>
              <a:xfrm>
                <a:off x="3821696" y="1432291"/>
                <a:ext cx="15401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𝐷𝑒𝑝𝑡h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r>
                  <a:rPr lang="fr-FR" dirty="0"/>
                  <a:t>)</a:t>
                </a:r>
              </a:p>
            </p:txBody>
          </p:sp>
        </mc:Choice>
        <mc:Fallback>
          <p:sp>
            <p:nvSpPr>
              <p:cNvPr id="13" name="ZoneTexte 12">
                <a:extLst>
                  <a:ext uri="{FF2B5EF4-FFF2-40B4-BE49-F238E27FC236}">
                    <a16:creationId xmlns:a16="http://schemas.microsoft.com/office/drawing/2014/main" id="{574D118A-E0C0-AC4E-B6A9-6F7B1538C2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1696" y="1432291"/>
                <a:ext cx="1540137" cy="369332"/>
              </a:xfrm>
              <a:prstGeom prst="rect">
                <a:avLst/>
              </a:prstGeom>
              <a:blipFill>
                <a:blip r:embed="rId6"/>
                <a:stretch>
                  <a:fillRect l="-820" t="-6667" b="-2333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Image 13">
            <a:extLst>
              <a:ext uri="{FF2B5EF4-FFF2-40B4-BE49-F238E27FC236}">
                <a16:creationId xmlns:a16="http://schemas.microsoft.com/office/drawing/2014/main" id="{ECFB3FB5-B1B8-8A4D-9658-2BBBA545C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9229" y="1738693"/>
            <a:ext cx="2605209" cy="484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84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96ACA1-9556-7E45-B35A-46F501586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Improvements</a:t>
            </a:r>
            <a:r>
              <a:rPr lang="fr-FR" b="1" dirty="0"/>
              <a:t> on Signal </a:t>
            </a:r>
            <a:r>
              <a:rPr lang="fr-FR" b="1" dirty="0" err="1"/>
              <a:t>separation</a:t>
            </a:r>
            <a:r>
              <a:rPr lang="fr-FR" b="1" dirty="0"/>
              <a:t> </a:t>
            </a:r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5282B1B8-C47C-8142-9869-1C3F346D3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42290"/>
                <a:ext cx="10515600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fr-FR" dirty="0"/>
                  <a:t>When the the simulation </a:t>
                </a:r>
                <a:r>
                  <a:rPr lang="fr-FR" dirty="0" err="1"/>
                  <a:t>is</a:t>
                </a:r>
                <a:r>
                  <a:rPr lang="fr-FR" dirty="0"/>
                  <a:t> </a:t>
                </a:r>
                <a:r>
                  <a:rPr lang="fr-FR" dirty="0" err="1"/>
                  <a:t>done</a:t>
                </a:r>
                <a:r>
                  <a:rPr lang="fr-FR" dirty="0"/>
                  <a:t> </a:t>
                </a:r>
                <a:r>
                  <a:rPr lang="fr-FR" dirty="0" err="1"/>
                  <a:t>without</a:t>
                </a:r>
                <a:r>
                  <a:rPr lang="fr-FR" dirty="0"/>
                  <a:t> noise (as </a:t>
                </a:r>
                <a:r>
                  <a:rPr lang="fr-FR" dirty="0" err="1"/>
                  <a:t>previsously</a:t>
                </a:r>
                <a:r>
                  <a:rPr lang="fr-FR" dirty="0"/>
                  <a:t>), the </a:t>
                </a:r>
                <a:r>
                  <a:rPr lang="fr-FR" dirty="0" err="1"/>
                  <a:t>method</a:t>
                </a:r>
                <a:r>
                  <a:rPr lang="fr-FR" dirty="0"/>
                  <a:t> </a:t>
                </a:r>
                <a:r>
                  <a:rPr lang="fr-FR" dirty="0" err="1"/>
                  <a:t>should</a:t>
                </a:r>
                <a:r>
                  <a:rPr lang="fr-FR" dirty="0"/>
                  <a:t> </a:t>
                </a:r>
                <a:r>
                  <a:rPr lang="fr-FR" dirty="0" err="1"/>
                  <a:t>find</a:t>
                </a:r>
                <a:r>
                  <a:rPr lang="fr-FR" dirty="0"/>
                  <a:t> th exact </a:t>
                </a:r>
                <a:r>
                  <a:rPr lang="fr-FR" dirty="0" err="1"/>
                  <a:t>scattering</a:t>
                </a:r>
                <a:r>
                  <a:rPr lang="fr-FR" dirty="0"/>
                  <a:t> </a:t>
                </a:r>
                <a:r>
                  <a:rPr lang="fr-FR" dirty="0" err="1"/>
                  <a:t>function</a:t>
                </a:r>
                <a:r>
                  <a:rPr lang="fr-FR" dirty="0"/>
                  <a:t> but the simulation </a:t>
                </a:r>
                <a:r>
                  <a:rPr lang="fr-FR" dirty="0" err="1"/>
                  <a:t>tool</a:t>
                </a:r>
                <a:r>
                  <a:rPr lang="fr-FR" dirty="0"/>
                  <a:t> </a:t>
                </a:r>
                <a:r>
                  <a:rPr lang="fr-FR" dirty="0" err="1"/>
                  <a:t>is</a:t>
                </a:r>
                <a:r>
                  <a:rPr lang="fr-FR" dirty="0"/>
                  <a:t> </a:t>
                </a:r>
                <a:r>
                  <a:rPr lang="fr-FR" dirty="0" err="1"/>
                  <a:t>fully</a:t>
                </a:r>
                <a:r>
                  <a:rPr lang="fr-FR" dirty="0"/>
                  <a:t> </a:t>
                </a:r>
                <a:r>
                  <a:rPr lang="fr-FR" dirty="0" err="1"/>
                  <a:t>linear</a:t>
                </a:r>
                <a:r>
                  <a:rPr lang="fr-FR" dirty="0"/>
                  <a:t>.</a:t>
                </a:r>
              </a:p>
              <a:p>
                <a:r>
                  <a:rPr lang="fr-FR" dirty="0" err="1"/>
                  <a:t>Performence</a:t>
                </a:r>
                <a:r>
                  <a:rPr lang="fr-FR" dirty="0"/>
                  <a:t> </a:t>
                </a:r>
                <a:r>
                  <a:rPr lang="fr-FR" dirty="0" err="1"/>
                  <a:t>under</a:t>
                </a:r>
                <a:r>
                  <a:rPr lang="fr-FR" dirty="0"/>
                  <a:t> the</a:t>
                </a:r>
              </a:p>
              <a:p>
                <a:pPr marL="0" indent="0">
                  <a:buNone/>
                </a:pPr>
                <a:r>
                  <a:rPr lang="fr-FR" dirty="0"/>
                  <a:t> influence of noise :</a:t>
                </a:r>
              </a:p>
              <a:p>
                <a:pPr marL="0" indent="0">
                  <a:buNone/>
                </a:pPr>
                <a:endParaRPr lang="fr-FR" dirty="0"/>
              </a:p>
              <a:p>
                <a:pPr marL="0" indent="0">
                  <a:buNone/>
                </a:pPr>
                <a:r>
                  <a:rPr lang="fr-FR" dirty="0"/>
                  <a:t>2 </a:t>
                </a:r>
                <a:r>
                  <a:rPr lang="fr-FR" dirty="0" err="1"/>
                  <a:t>scatterers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,20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𝑚𝑚</m:t>
                        </m:r>
                      </m:e>
                    </m:d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,22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𝑚𝑚</m:t>
                        </m:r>
                      </m:e>
                    </m:d>
                  </m:oMath>
                </a14:m>
                <a:r>
                  <a:rPr lang="fr-FR" dirty="0"/>
                  <a:t> </a:t>
                </a:r>
              </a:p>
              <a:p>
                <a:pPr marL="0" indent="0">
                  <a:buNone/>
                </a:pPr>
                <a:r>
                  <a:rPr lang="fr-FR" dirty="0" err="1"/>
                  <a:t>same</a:t>
                </a:r>
                <a:r>
                  <a:rPr lang="fr-FR" dirty="0"/>
                  <a:t> probe </a:t>
                </a:r>
              </a:p>
              <a:p>
                <a:pPr marL="0" indent="0">
                  <a:buNone/>
                </a:pPr>
                <a:r>
                  <a:rPr lang="fr-FR" dirty="0" err="1"/>
                  <a:t>characteristics</a:t>
                </a:r>
                <a:endParaRPr lang="fr-FR" dirty="0"/>
              </a:p>
            </p:txBody>
          </p:sp>
        </mc:Choice>
        <mc:Fallback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5282B1B8-C47C-8142-9869-1C3F346D3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42290"/>
                <a:ext cx="10515600" cy="4351338"/>
              </a:xfrm>
              <a:blipFill>
                <a:blip r:embed="rId2"/>
                <a:stretch>
                  <a:fillRect l="-965" t="-261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C2F697B-613E-BA44-8ACD-A4680A8C1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7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F1B8624-B9C6-5640-8A1F-8CEF77A2F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934" y="2475980"/>
            <a:ext cx="6188409" cy="364900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35751BB-31F6-9142-8620-536734252853}"/>
              </a:ext>
            </a:extLst>
          </p:cNvPr>
          <p:cNvSpPr txBox="1"/>
          <p:nvPr/>
        </p:nvSpPr>
        <p:spPr>
          <a:xfrm>
            <a:off x="6748530" y="6130344"/>
            <a:ext cx="2125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One </a:t>
            </a:r>
            <a:r>
              <a:rPr lang="fr-FR" dirty="0" err="1"/>
              <a:t>period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eeach</a:t>
            </a:r>
            <a:r>
              <a:rPr lang="fr-FR" dirty="0"/>
              <a:t> signal carrier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14021E9-218A-394B-A923-A367BBDCA506}"/>
              </a:ext>
            </a:extLst>
          </p:cNvPr>
          <p:cNvSpPr txBox="1"/>
          <p:nvPr/>
        </p:nvSpPr>
        <p:spPr>
          <a:xfrm>
            <a:off x="9000721" y="6130343"/>
            <a:ext cx="2125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Twice</a:t>
            </a:r>
            <a:r>
              <a:rPr lang="fr-FR" dirty="0"/>
              <a:t> as </a:t>
            </a:r>
            <a:r>
              <a:rPr lang="fr-FR" dirty="0" err="1"/>
              <a:t>much</a:t>
            </a:r>
            <a:r>
              <a:rPr lang="fr-FR" dirty="0"/>
              <a:t> </a:t>
            </a:r>
            <a:r>
              <a:rPr lang="fr-FR" dirty="0" err="1"/>
              <a:t>symbols</a:t>
            </a:r>
            <a:r>
              <a:rPr lang="fr-FR" dirty="0"/>
              <a:t> (</a:t>
            </a:r>
            <a:r>
              <a:rPr lang="fr-FR" dirty="0" err="1"/>
              <a:t>same</a:t>
            </a:r>
            <a:r>
              <a:rPr lang="fr-FR" dirty="0"/>
              <a:t> size)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3D0353F-49A7-A54B-8ADF-7EAB8190B0F5}"/>
              </a:ext>
            </a:extLst>
          </p:cNvPr>
          <p:cNvSpPr txBox="1"/>
          <p:nvPr/>
        </p:nvSpPr>
        <p:spPr>
          <a:xfrm>
            <a:off x="5217824" y="6169709"/>
            <a:ext cx="1403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Noise-free simulation</a:t>
            </a:r>
          </a:p>
        </p:txBody>
      </p:sp>
    </p:spTree>
    <p:extLst>
      <p:ext uri="{BB962C8B-B14F-4D97-AF65-F5344CB8AC3E}">
        <p14:creationId xmlns:p14="http://schemas.microsoft.com/office/powerpoint/2010/main" val="1554216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99954C-FAA5-8E47-AD63-02AC98D58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Beamforming</a:t>
            </a:r>
            <a:r>
              <a:rPr lang="fr-FR" b="1" dirty="0"/>
              <a:t> </a:t>
            </a:r>
            <a:r>
              <a:rPr lang="fr-FR" b="1" dirty="0" err="1"/>
              <a:t>under</a:t>
            </a:r>
            <a:r>
              <a:rPr lang="fr-FR" b="1" dirty="0"/>
              <a:t> the influence of noise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FADB75-903F-5944-AFF0-A7A9D2779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3547"/>
            <a:ext cx="10515600" cy="4351338"/>
          </a:xfrm>
        </p:spPr>
        <p:txBody>
          <a:bodyPr/>
          <a:lstStyle/>
          <a:p>
            <a:r>
              <a:rPr lang="fr-FR" dirty="0"/>
              <a:t>45 dB noise </a:t>
            </a:r>
            <a:r>
              <a:rPr lang="fr-FR" dirty="0" err="1"/>
              <a:t>added</a:t>
            </a:r>
            <a:r>
              <a:rPr lang="fr-FR" dirty="0"/>
              <a:t>.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85446F-7CCD-BB4B-8C17-A3EC8BCD0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8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469269-8599-A740-AB80-DF4C35534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985" y="2332328"/>
            <a:ext cx="6185168" cy="393925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24D8FD7-A50F-B849-8E0A-5D6786AD8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168" y="2166269"/>
            <a:ext cx="4341848" cy="419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13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4D0407-35F9-8E45-942F-8BE5EEF5F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Improvements</a:t>
            </a:r>
            <a:r>
              <a:rPr lang="fr-FR" b="1" dirty="0"/>
              <a:t> to </a:t>
            </a:r>
            <a:r>
              <a:rPr lang="fr-FR" b="1" dirty="0" err="1"/>
              <a:t>add</a:t>
            </a:r>
            <a:r>
              <a:rPr lang="fr-FR" b="1" dirty="0"/>
              <a:t> to the </a:t>
            </a:r>
            <a:r>
              <a:rPr lang="fr-FR" b="1" dirty="0" err="1"/>
              <a:t>method</a:t>
            </a:r>
            <a:r>
              <a:rPr lang="fr-FR" b="1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BB59AE3F-0C80-D641-8545-2FFF0EB833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fr-FR" dirty="0"/>
                  <a:t>Because positions of the source and </a:t>
                </a:r>
                <a:r>
                  <a:rPr lang="fr-FR" dirty="0" err="1"/>
                  <a:t>receiver</a:t>
                </a:r>
                <a:r>
                  <a:rPr lang="fr-FR" dirty="0"/>
                  <a:t> are interchangeable :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𝑘𝑞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. </m:t>
                    </m:r>
                  </m:oMath>
                </a14:m>
                <a:r>
                  <a:rPr lang="fr-FR" dirty="0"/>
                  <a:t> If </a:t>
                </a:r>
                <a:r>
                  <a:rPr lang="fr-FR" dirty="0" err="1"/>
                  <a:t>taken</a:t>
                </a:r>
                <a:r>
                  <a:rPr lang="fr-FR" dirty="0"/>
                  <a:t> </a:t>
                </a:r>
                <a:r>
                  <a:rPr lang="fr-FR" dirty="0" err="1"/>
                  <a:t>into</a:t>
                </a:r>
                <a:r>
                  <a:rPr lang="fr-FR" dirty="0"/>
                  <a:t> </a:t>
                </a:r>
                <a:r>
                  <a:rPr lang="fr-FR" dirty="0" err="1"/>
                  <a:t>account</a:t>
                </a:r>
                <a:r>
                  <a:rPr lang="fr-FR" dirty="0"/>
                  <a:t>, the </a:t>
                </a:r>
                <a:r>
                  <a:rPr lang="fr-FR" dirty="0" err="1"/>
                  <a:t>name</a:t>
                </a:r>
                <a:r>
                  <a:rPr lang="fr-FR" dirty="0"/>
                  <a:t> of </a:t>
                </a:r>
                <a:r>
                  <a:rPr lang="fr-FR" dirty="0" err="1"/>
                  <a:t>parameters</a:t>
                </a:r>
                <a:r>
                  <a:rPr lang="fr-FR" dirty="0"/>
                  <a:t> of the matrix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𝑯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fr-FR" b="1" dirty="0"/>
                  <a:t> </a:t>
                </a:r>
                <a:r>
                  <a:rPr lang="fr-FR" dirty="0" err="1"/>
                  <a:t>could</a:t>
                </a:r>
                <a:r>
                  <a:rPr lang="fr-FR" dirty="0"/>
                  <a:t> </a:t>
                </a:r>
                <a:r>
                  <a:rPr lang="fr-FR" dirty="0" err="1"/>
                  <a:t>be</a:t>
                </a:r>
                <a:r>
                  <a:rPr lang="fr-FR" dirty="0"/>
                  <a:t> </a:t>
                </a:r>
                <a:r>
                  <a:rPr lang="fr-FR" dirty="0" err="1"/>
                  <a:t>reduced</a:t>
                </a:r>
                <a:r>
                  <a:rPr lang="fr-FR" dirty="0"/>
                  <a:t> </a:t>
                </a:r>
              </a:p>
              <a:p>
                <a:endParaRPr lang="fr-FR" b="1" dirty="0"/>
              </a:p>
              <a:p>
                <a:r>
                  <a:rPr lang="fr-FR" dirty="0"/>
                  <a:t>Emission code design : </a:t>
                </a:r>
                <a:r>
                  <a:rPr lang="fr-FR" dirty="0" err="1"/>
                  <a:t>try</a:t>
                </a:r>
                <a:r>
                  <a:rPr lang="fr-FR" dirty="0"/>
                  <a:t> </a:t>
                </a:r>
                <a:r>
                  <a:rPr lang="fr-FR" dirty="0" err="1"/>
                  <a:t>with</a:t>
                </a:r>
                <a:r>
                  <a:rPr lang="fr-FR" dirty="0"/>
                  <a:t> Gold codes (first </a:t>
                </a:r>
                <a:r>
                  <a:rPr lang="fr-FR" dirty="0" err="1"/>
                  <a:t>try</a:t>
                </a:r>
                <a:r>
                  <a:rPr lang="fr-FR" dirty="0"/>
                  <a:t> </a:t>
                </a:r>
                <a:r>
                  <a:rPr lang="fr-FR" dirty="0" err="1"/>
                  <a:t>wasn’t</a:t>
                </a:r>
                <a:r>
                  <a:rPr lang="fr-FR" dirty="0"/>
                  <a:t> </a:t>
                </a:r>
                <a:r>
                  <a:rPr lang="fr-FR" dirty="0" err="1"/>
                  <a:t>convincing</a:t>
                </a:r>
                <a:r>
                  <a:rPr lang="fr-FR" dirty="0"/>
                  <a:t> </a:t>
                </a:r>
                <a:r>
                  <a:rPr lang="fr-FR" dirty="0" err="1"/>
                  <a:t>because</a:t>
                </a:r>
                <a:r>
                  <a:rPr lang="fr-FR" dirty="0"/>
                  <a:t> on short Gold codes). Gold codes </a:t>
                </a:r>
                <a:r>
                  <a:rPr lang="fr-FR" dirty="0" err="1"/>
                  <a:t>start</a:t>
                </a:r>
                <a:r>
                  <a:rPr lang="fr-FR" dirty="0"/>
                  <a:t> </a:t>
                </a:r>
                <a:r>
                  <a:rPr lang="fr-FR" dirty="0" err="1"/>
                  <a:t>being</a:t>
                </a:r>
                <a:r>
                  <a:rPr lang="fr-FR" dirty="0"/>
                  <a:t> </a:t>
                </a:r>
                <a:r>
                  <a:rPr lang="fr-FR" dirty="0" err="1"/>
                  <a:t>interesting</a:t>
                </a:r>
                <a:r>
                  <a:rPr lang="fr-FR" dirty="0"/>
                  <a:t> </a:t>
                </a:r>
                <a:r>
                  <a:rPr lang="fr-FR" dirty="0" err="1"/>
                  <a:t>when</a:t>
                </a:r>
                <a:r>
                  <a:rPr lang="fr-FR" dirty="0"/>
                  <a:t> </a:t>
                </a:r>
                <a:r>
                  <a:rPr lang="fr-FR" dirty="0" err="1"/>
                  <a:t>very</a:t>
                </a:r>
                <a:r>
                  <a:rPr lang="fr-FR" dirty="0"/>
                  <a:t> large </a:t>
                </a:r>
                <a:r>
                  <a:rPr lang="fr-FR" dirty="0" err="1"/>
                  <a:t>e.g</a:t>
                </a:r>
                <a:r>
                  <a:rPr lang="fr-FR" dirty="0"/>
                  <a:t>. </a:t>
                </a:r>
                <a14:m>
                  <m:oMath xmlns:m="http://schemas.openxmlformats.org/officeDocument/2006/math">
                    <m:r>
                      <a:rPr lang="fr-FR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fr-FR" i="1" dirty="0" smtClean="0">
                        <a:latin typeface="Cambria Math" panose="02040503050406030204" pitchFamily="18" charset="0"/>
                      </a:rPr>
                      <m:t>=1024 </m:t>
                    </m:r>
                    <m:r>
                      <a:rPr lang="fr-FR" i="1" dirty="0" smtClean="0">
                        <a:latin typeface="Cambria Math" panose="02040503050406030204" pitchFamily="18" charset="0"/>
                      </a:rPr>
                      <m:t>𝑜𝑟</m:t>
                    </m:r>
                    <m:r>
                      <a:rPr lang="fr-FR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fr-FR" i="1" dirty="0" smtClean="0">
                        <a:latin typeface="Cambria Math" panose="02040503050406030204" pitchFamily="18" charset="0"/>
                      </a:rPr>
                      <m:t>=2048</m:t>
                    </m:r>
                  </m:oMath>
                </a14:m>
                <a:r>
                  <a:rPr lang="fr-FR" dirty="0"/>
                  <a:t>. But </a:t>
                </a:r>
                <a:r>
                  <a:rPr lang="fr-FR" dirty="0" err="1"/>
                  <a:t>extremely</a:t>
                </a:r>
                <a:r>
                  <a:rPr lang="fr-FR" dirty="0"/>
                  <a:t> </a:t>
                </a:r>
                <a:r>
                  <a:rPr lang="fr-FR" dirty="0" err="1"/>
                  <a:t>computationaly</a:t>
                </a:r>
                <a:r>
                  <a:rPr lang="fr-FR" dirty="0"/>
                  <a:t> intensive. </a:t>
                </a:r>
              </a:p>
              <a:p>
                <a:endParaRPr lang="fr-FR" dirty="0"/>
              </a:p>
              <a:p>
                <a:r>
                  <a:rPr lang="fr-FR" dirty="0"/>
                  <a:t>The </a:t>
                </a:r>
                <a:r>
                  <a:rPr lang="fr-FR" dirty="0" err="1"/>
                  <a:t>metric</a:t>
                </a:r>
                <a:r>
                  <a:rPr lang="fr-FR" dirty="0"/>
                  <a:t> to use : estimation </a:t>
                </a:r>
                <a:r>
                  <a:rPr lang="fr-FR" dirty="0" err="1"/>
                  <a:t>error</a:t>
                </a:r>
                <a:r>
                  <a:rPr lang="fr-FR" dirty="0"/>
                  <a:t> </a:t>
                </a:r>
                <a:r>
                  <a:rPr lang="fr-FR" dirty="0" err="1"/>
                  <a:t>definition</a:t>
                </a:r>
                <a:r>
                  <a:rPr lang="fr-FR" dirty="0"/>
                  <a:t> in Jensen and </a:t>
                </a:r>
                <a:r>
                  <a:rPr lang="fr-FR" dirty="0" err="1"/>
                  <a:t>Gran</a:t>
                </a:r>
                <a:r>
                  <a:rPr lang="fr-FR" dirty="0"/>
                  <a:t> to compare codes 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fr-FR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𝑘𝑞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𝑘𝑞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</m:d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𝑘𝑀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,  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𝑘𝑀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fr-FR" dirty="0"/>
              </a:p>
            </p:txBody>
          </p:sp>
        </mc:Choice>
        <mc:Fallback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BB59AE3F-0C80-D641-8545-2FFF0EB833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2632" r="-120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875303D-12F2-124B-B480-F8B8CF84B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0F96E-9982-BB42-A9F2-6F4BAACA8613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050044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495</Words>
  <Application>Microsoft Macintosh PowerPoint</Application>
  <PresentationFormat>Grand écran</PresentationFormat>
  <Paragraphs>79</Paragraphs>
  <Slides>11</Slides>
  <Notes>0</Notes>
  <HiddenSlides>1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Thème Office</vt:lpstr>
      <vt:lpstr>Weekly meeting 31/03</vt:lpstr>
      <vt:lpstr>Improvements on Signal separation </vt:lpstr>
      <vt:lpstr>Improvements on Signal separation </vt:lpstr>
      <vt:lpstr>Improvements on Signal separation </vt:lpstr>
      <vt:lpstr>Improvements on Signal separation </vt:lpstr>
      <vt:lpstr>Improvements on Signal separation </vt:lpstr>
      <vt:lpstr>Improvements on Signal separation </vt:lpstr>
      <vt:lpstr>Beamforming under the influence of noise</vt:lpstr>
      <vt:lpstr>Improvements to add to the method </vt:lpstr>
      <vt:lpstr>Learning method 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meeting 31/03 (Day 15)</dc:title>
  <dc:creator>octave guinebretiere</dc:creator>
  <cp:lastModifiedBy>octave guinebretiere</cp:lastModifiedBy>
  <cp:revision>84</cp:revision>
  <dcterms:created xsi:type="dcterms:W3CDTF">2020-03-31T06:29:24Z</dcterms:created>
  <dcterms:modified xsi:type="dcterms:W3CDTF">2020-04-01T06:51:56Z</dcterms:modified>
</cp:coreProperties>
</file>

<file path=docProps/thumbnail.jpeg>
</file>